
<file path=[Content_Types].xml><?xml version="1.0" encoding="utf-8"?>
<Types xmlns="http://schemas.openxmlformats.org/package/2006/content-types">
  <Default Extension="jpeg" ContentType="image/jpeg"/>
  <Default Extension="jpg" ContentType="image/jp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17"/>
  </p:notesMasterIdLst>
  <p:sldIdLst>
    <p:sldId id="382" r:id="rId4"/>
    <p:sldId id="1041" r:id="rId5"/>
    <p:sldId id="1038" r:id="rId6"/>
    <p:sldId id="320" r:id="rId7"/>
    <p:sldId id="983" r:id="rId8"/>
    <p:sldId id="377" r:id="rId9"/>
    <p:sldId id="303" r:id="rId10"/>
    <p:sldId id="413" r:id="rId11"/>
    <p:sldId id="1042" r:id="rId12"/>
    <p:sldId id="417" r:id="rId13"/>
    <p:sldId id="420" r:id="rId14"/>
    <p:sldId id="992" r:id="rId15"/>
    <p:sldId id="41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/>
    <p:restoredTop sz="78095"/>
  </p:normalViewPr>
  <p:slideViewPr>
    <p:cSldViewPr snapToGrid="0" snapToObjects="1">
      <p:cViewPr varScale="1">
        <p:scale>
          <a:sx n="98" d="100"/>
          <a:sy n="98" d="100"/>
        </p:scale>
        <p:origin x="22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85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11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87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aai.org/Publications/Templates/AuthorKit20.zi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mlr.org/papers/v18/17-234.html" TargetMode="External"/><Relationship Id="rId4" Type="http://schemas.openxmlformats.org/officeDocument/2006/relationships/hyperlink" Target="https://nips.cc/Conferences/2019/PaperInformation/StyleFil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/>
          </a:bodyPr>
          <a:lstStyle/>
          <a:p>
            <a:r>
              <a:rPr lang="en-US" dirty="0"/>
              <a:t>Project presentation (next week in lectures)</a:t>
            </a:r>
          </a:p>
          <a:p>
            <a:pPr lvl="1"/>
            <a:r>
              <a:rPr lang="en-US" dirty="0"/>
              <a:t>Everyone is expected to attend both lectures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10 minutes </a:t>
            </a:r>
            <a:r>
              <a:rPr lang="en-US" dirty="0"/>
              <a:t>for presentation +  1~2 minutes for QA and transition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BA3B7B5-CFC5-C747-A9EA-D86596E49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264341"/>
              </p:ext>
            </p:extLst>
          </p:nvPr>
        </p:nvGraphicFramePr>
        <p:xfrm>
          <a:off x="1547630" y="3201035"/>
          <a:ext cx="8171136" cy="3291840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1391513">
                  <a:extLst>
                    <a:ext uri="{9D8B030D-6E8A-4147-A177-3AD203B41FA5}">
                      <a16:colId xmlns:a16="http://schemas.microsoft.com/office/drawing/2014/main" val="4143223825"/>
                    </a:ext>
                  </a:extLst>
                </a:gridCol>
                <a:gridCol w="6779623">
                  <a:extLst>
                    <a:ext uri="{9D8B030D-6E8A-4147-A177-3AD203B41FA5}">
                      <a16:colId xmlns:a16="http://schemas.microsoft.com/office/drawing/2014/main" val="166814466"/>
                    </a:ext>
                  </a:extLst>
                </a:gridCol>
              </a:tblGrid>
              <a:tr h="203200">
                <a:tc row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Dec 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Charles, Riwen, Dhruva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59430039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Yangchen, Helen, Tee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01083866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Vishesh, Jake, Isabelle, Robert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73739499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Max, Nurzhan, Bradley, Sam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55612320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Aditya, Connor, Calvin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08103987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Pratyay, Katherine, Julia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88392129"/>
                  </a:ext>
                </a:extLst>
              </a:tr>
              <a:tr h="203200">
                <a:tc row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Dec 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Bill, Chengcheng, Becky, Dian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93139243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Ethan W., Alexander, Henry, Ryan L.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90117922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Tushar, Ethan A., Alex E.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92117438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Ryan M., Daniel, Ivan, Jennifer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68633663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Will, Tatsuro, Saumik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47638594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Xiaohan</a:t>
                      </a:r>
                      <a:r>
                        <a:rPr lang="en-US" sz="1800" dirty="0">
                          <a:effectLst/>
                        </a:rPr>
                        <a:t> (Rocky), </a:t>
                      </a:r>
                      <a:r>
                        <a:rPr lang="en-US" sz="1800" dirty="0" err="1">
                          <a:effectLst/>
                        </a:rPr>
                        <a:t>Ziyan</a:t>
                      </a:r>
                      <a:r>
                        <a:rPr lang="en-US" sz="1800" dirty="0">
                          <a:effectLst/>
                        </a:rPr>
                        <a:t> (Jenny), Nicholas, Alex S.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01777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66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8EA-039C-1341-96F4-E61EAE2B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and Challenges For </a:t>
            </a:r>
            <a:br>
              <a:rPr lang="en-US" dirty="0"/>
            </a:br>
            <a:r>
              <a:rPr lang="en-US" dirty="0"/>
              <a:t>AI/ML + Humans/Society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9CD8-C480-6046-813D-4943B26A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482"/>
            <a:ext cx="10515600" cy="4763744"/>
          </a:xfrm>
        </p:spPr>
        <p:txBody>
          <a:bodyPr>
            <a:normAutofit/>
          </a:bodyPr>
          <a:lstStyle/>
          <a:p>
            <a:r>
              <a:rPr lang="en-US" dirty="0"/>
              <a:t>AI amplifies/augments human abilities</a:t>
            </a:r>
          </a:p>
          <a:p>
            <a:r>
              <a:rPr lang="en-US" dirty="0"/>
              <a:t>It also amplifies and create challenges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70" y="4139912"/>
            <a:ext cx="7296167" cy="1404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16F53-5DE1-6F40-8D55-15DBAE6D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969" y="3924506"/>
            <a:ext cx="2530663" cy="191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2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8EA-039C-1341-96F4-E61EAE2B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and Challenges For </a:t>
            </a:r>
            <a:br>
              <a:rPr lang="en-US" dirty="0"/>
            </a:br>
            <a:r>
              <a:rPr lang="en-US" dirty="0"/>
              <a:t>AI/ML + Humans/Society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9CD8-C480-6046-813D-4943B26A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482"/>
            <a:ext cx="10515600" cy="4763744"/>
          </a:xfrm>
        </p:spPr>
        <p:txBody>
          <a:bodyPr>
            <a:normAutofit/>
          </a:bodyPr>
          <a:lstStyle/>
          <a:p>
            <a:r>
              <a:rPr lang="en-US" dirty="0"/>
              <a:t>AI amplifies/augments human abilities</a:t>
            </a:r>
          </a:p>
          <a:p>
            <a:r>
              <a:rPr lang="en-US" dirty="0"/>
              <a:t>It also amplifies and create challenges </a:t>
            </a:r>
          </a:p>
          <a:p>
            <a:endParaRPr lang="en-US" dirty="0"/>
          </a:p>
          <a:p>
            <a:r>
              <a:rPr lang="en-US" dirty="0"/>
              <a:t>Human-centered approach seems reasonable</a:t>
            </a:r>
          </a:p>
          <a:p>
            <a:pPr lvl="1"/>
            <a:r>
              <a:rPr lang="en-US" dirty="0"/>
              <a:t>Which groups of “humans” are we referring to</a:t>
            </a:r>
          </a:p>
          <a:p>
            <a:pPr lvl="1"/>
            <a:r>
              <a:rPr lang="en-US" dirty="0"/>
              <a:t>Humans might not be able to solve these concerns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9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4FD53-C43D-A443-A532-516570C0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Human-Centered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73726-C77C-7B48-B050-B6B9852D2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93341" cy="4351338"/>
          </a:xfrm>
        </p:spPr>
        <p:txBody>
          <a:bodyPr>
            <a:normAutofit/>
          </a:bodyPr>
          <a:lstStyle/>
          <a:p>
            <a:r>
              <a:rPr lang="en-US" dirty="0"/>
              <a:t>The idea is nice =&gt; AI is </a:t>
            </a:r>
            <a:r>
              <a:rPr lang="en-US" dirty="0">
                <a:solidFill>
                  <a:schemeClr val="accent1"/>
                </a:solidFill>
              </a:rPr>
              <a:t>augmenting</a:t>
            </a:r>
            <a:r>
              <a:rPr lang="en-US" dirty="0"/>
              <a:t> humans instead of </a:t>
            </a:r>
            <a:r>
              <a:rPr lang="en-US" dirty="0">
                <a:solidFill>
                  <a:schemeClr val="accent1"/>
                </a:solidFill>
              </a:rPr>
              <a:t>replacing</a:t>
            </a:r>
            <a:r>
              <a:rPr lang="en-US" dirty="0"/>
              <a:t> humans</a:t>
            </a:r>
          </a:p>
          <a:p>
            <a:endParaRPr lang="en-US" dirty="0"/>
          </a:p>
          <a:p>
            <a:r>
              <a:rPr lang="en-US" dirty="0"/>
              <a:t>AI might also be able to </a:t>
            </a:r>
            <a:r>
              <a:rPr lang="en-US" dirty="0">
                <a:solidFill>
                  <a:schemeClr val="accent2"/>
                </a:solidFill>
              </a:rPr>
              <a:t>manipulate</a:t>
            </a:r>
            <a:r>
              <a:rPr lang="en-US" dirty="0"/>
              <a:t> humans to make decisions</a:t>
            </a:r>
          </a:p>
          <a:p>
            <a:pPr lvl="1"/>
            <a:r>
              <a:rPr lang="en-US" dirty="0"/>
              <a:t>Think about recommendation letter writing in Assignment 3</a:t>
            </a:r>
          </a:p>
          <a:p>
            <a:pPr lvl="1"/>
            <a:endParaRPr lang="en-US" dirty="0"/>
          </a:p>
          <a:p>
            <a:r>
              <a:rPr lang="en-US" dirty="0"/>
              <a:t>Let’s just ask AI to present all information</a:t>
            </a:r>
          </a:p>
          <a:p>
            <a:pPr lvl="1"/>
            <a:r>
              <a:rPr lang="en-US" dirty="0"/>
              <a:t>Exceed the human cognitive load</a:t>
            </a:r>
          </a:p>
          <a:p>
            <a:pPr lvl="1"/>
            <a:endParaRPr lang="en-US" dirty="0"/>
          </a:p>
          <a:p>
            <a:r>
              <a:rPr lang="en-US" dirty="0"/>
              <a:t>Who to decide what AI should do?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05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8EA-039C-1341-96F4-E61EAE2B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and Challenges For </a:t>
            </a:r>
            <a:br>
              <a:rPr lang="en-US" dirty="0"/>
            </a:br>
            <a:r>
              <a:rPr lang="en-US" dirty="0"/>
              <a:t>AI/ML + Humans/Society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9CD8-C480-6046-813D-4943B26A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15482"/>
            <a:ext cx="11160319" cy="434771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WashU</a:t>
            </a:r>
            <a:r>
              <a:rPr lang="en-US" dirty="0"/>
              <a:t> Division of Computational and Data Sciences</a:t>
            </a:r>
          </a:p>
          <a:p>
            <a:pPr lvl="1"/>
            <a:r>
              <a:rPr lang="en-US" dirty="0"/>
              <a:t>A PhD program hosted by CSE, Political Science, Social Work, Psychology and Brain Science</a:t>
            </a:r>
          </a:p>
          <a:p>
            <a:pPr lvl="1"/>
            <a:endParaRPr lang="en-US" dirty="0"/>
          </a:p>
          <a:p>
            <a:r>
              <a:rPr lang="en-US" dirty="0"/>
              <a:t>MIT Institute for Data, Systems, and Society</a:t>
            </a:r>
          </a:p>
          <a:p>
            <a:r>
              <a:rPr lang="en-US" dirty="0"/>
              <a:t>CMU Societal Computing</a:t>
            </a:r>
          </a:p>
          <a:p>
            <a:r>
              <a:rPr lang="en-US" dirty="0"/>
              <a:t>Stanford Institute for Human-Centered Artificial Intelligence </a:t>
            </a:r>
          </a:p>
          <a:p>
            <a:r>
              <a:rPr lang="it" dirty="0"/>
              <a:t>USC Center</a:t>
            </a:r>
            <a:r>
              <a:rPr lang="en-US" dirty="0"/>
              <a:t> for </a:t>
            </a:r>
            <a:r>
              <a:rPr lang="it" dirty="0"/>
              <a:t>AI in Society</a:t>
            </a:r>
          </a:p>
          <a:p>
            <a:r>
              <a:rPr lang="en-US" dirty="0"/>
              <a:t>Harvard Center for Research on Computation and Society</a:t>
            </a:r>
          </a:p>
          <a:p>
            <a:endParaRPr lang="en-US" dirty="0"/>
          </a:p>
          <a:p>
            <a:r>
              <a:rPr lang="en-US" dirty="0"/>
              <a:t>ACM </a:t>
            </a:r>
            <a:r>
              <a:rPr lang="en-US" dirty="0" err="1"/>
              <a:t>FAccT</a:t>
            </a:r>
            <a:r>
              <a:rPr lang="en-US" dirty="0"/>
              <a:t>* (Fairness, Accountability, and Transparency)</a:t>
            </a:r>
          </a:p>
          <a:p>
            <a:r>
              <a:rPr lang="en-US" dirty="0"/>
              <a:t>AAAI / ACM Conference on AI, Ethics, and Society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194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8886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Project reports</a:t>
            </a:r>
          </a:p>
          <a:p>
            <a:pPr lvl="1"/>
            <a:r>
              <a:rPr lang="en-US" dirty="0"/>
              <a:t>Due: </a:t>
            </a:r>
            <a:r>
              <a:rPr lang="en-US" dirty="0">
                <a:solidFill>
                  <a:schemeClr val="accent1"/>
                </a:solidFill>
              </a:rPr>
              <a:t>Dec 9 </a:t>
            </a:r>
            <a:r>
              <a:rPr lang="en-US" dirty="0"/>
              <a:t>(no late submissions)</a:t>
            </a:r>
          </a:p>
          <a:p>
            <a:pPr lvl="1"/>
            <a:r>
              <a:rPr lang="en-US" dirty="0"/>
              <a:t>Up to </a:t>
            </a:r>
            <a:r>
              <a:rPr lang="en-US" dirty="0">
                <a:solidFill>
                  <a:schemeClr val="accent1"/>
                </a:solidFill>
              </a:rPr>
              <a:t>6 pages </a:t>
            </a:r>
            <a:r>
              <a:rPr lang="en-US" dirty="0"/>
              <a:t>(plus unlimited number of pages for only references/citations)</a:t>
            </a:r>
          </a:p>
          <a:p>
            <a:pPr lvl="2"/>
            <a:endParaRPr lang="en-US" sz="400" dirty="0"/>
          </a:p>
          <a:p>
            <a:pPr lvl="1"/>
            <a:r>
              <a:rPr lang="en-US" dirty="0"/>
              <a:t>No strict format requirements</a:t>
            </a:r>
          </a:p>
          <a:p>
            <a:pPr lvl="2"/>
            <a:r>
              <a:rPr lang="en-US" dirty="0"/>
              <a:t>You are encouraged to use standard templates, such as </a:t>
            </a:r>
            <a:r>
              <a:rPr lang="en-US" dirty="0">
                <a:hlinkClick r:id="rId3"/>
              </a:rPr>
              <a:t>AAAI</a:t>
            </a:r>
            <a:r>
              <a:rPr lang="en-US" dirty="0"/>
              <a:t> format or </a:t>
            </a:r>
            <a:r>
              <a:rPr lang="en-US" dirty="0">
                <a:hlinkClick r:id="rId4"/>
              </a:rPr>
              <a:t>NeurIPS</a:t>
            </a:r>
            <a:r>
              <a:rPr lang="en-US" dirty="0"/>
              <a:t> format</a:t>
            </a:r>
          </a:p>
          <a:p>
            <a:pPr lvl="2"/>
            <a:endParaRPr lang="en-US" sz="400" dirty="0"/>
          </a:p>
          <a:p>
            <a:pPr lvl="1"/>
            <a:r>
              <a:rPr lang="en-US" dirty="0"/>
              <a:t>For research projects</a:t>
            </a:r>
          </a:p>
          <a:p>
            <a:pPr lvl="2"/>
            <a:r>
              <a:rPr lang="en-US" dirty="0"/>
              <a:t>Your report should be structured in a way</a:t>
            </a:r>
            <a:r>
              <a:rPr lang="en-US" dirty="0">
                <a:solidFill>
                  <a:schemeClr val="accent2"/>
                </a:solidFill>
              </a:rPr>
              <a:t> similar to the research papers </a:t>
            </a:r>
            <a:r>
              <a:rPr lang="en-US" dirty="0"/>
              <a:t>we have read throughout the semester. (e.g., include introduction, related work, research problem or formulation, your proposed approach, results, conclusions).</a:t>
            </a:r>
          </a:p>
          <a:p>
            <a:pPr lvl="2"/>
            <a:endParaRPr lang="en-US" sz="400" dirty="0"/>
          </a:p>
          <a:p>
            <a:pPr lvl="1"/>
            <a:r>
              <a:rPr lang="en-US" dirty="0"/>
              <a:t>For literature surveys</a:t>
            </a:r>
          </a:p>
          <a:p>
            <a:pPr lvl="2"/>
            <a:r>
              <a:rPr lang="en-US" dirty="0"/>
              <a:t>Do not summarize papers one by one. </a:t>
            </a:r>
            <a:br>
              <a:rPr lang="en-US" dirty="0"/>
            </a:br>
            <a:r>
              <a:rPr lang="en-US" dirty="0"/>
              <a:t>Find a theme, categorize papers, and put them in context. </a:t>
            </a:r>
          </a:p>
          <a:p>
            <a:pPr lvl="2"/>
            <a:r>
              <a:rPr lang="en-US" dirty="0"/>
              <a:t>Example: </a:t>
            </a:r>
            <a:r>
              <a:rPr lang="en-US" dirty="0">
                <a:hlinkClick r:id="rId5"/>
              </a:rPr>
              <a:t>Making Better Use of the Crowd: How Crowdsourcing Can Advance Machine Learning Research</a:t>
            </a:r>
            <a:r>
              <a:rPr lang="en-US" dirty="0"/>
              <a:t>. Vaughan. JMLR 2018. 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723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4B44-08B2-6C4E-802A-185C9166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DCFF4-FE41-FD43-ADD6-66AC9DEB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tomorrow</a:t>
            </a:r>
          </a:p>
          <a:p>
            <a:endParaRPr lang="en-US" dirty="0"/>
          </a:p>
          <a:p>
            <a:r>
              <a:rPr lang="en-US" dirty="0"/>
              <a:t>Check the list of talks on Piazza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020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12005-41D9-7443-9FF8-0BB1362B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502224" cy="1325563"/>
          </a:xfrm>
        </p:spPr>
        <p:txBody>
          <a:bodyPr/>
          <a:lstStyle/>
          <a:p>
            <a:r>
              <a:rPr lang="en-US" dirty="0"/>
              <a:t>Reminder on The Grades (Copied from Lecture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0A9B9-B32E-BD42-93F2-80CF72D20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0515" cy="4879975"/>
          </a:xfrm>
        </p:spPr>
        <p:txBody>
          <a:bodyPr>
            <a:normAutofit/>
          </a:bodyPr>
          <a:lstStyle/>
          <a:p>
            <a:r>
              <a:rPr lang="en-US" dirty="0"/>
              <a:t>Condition on you complete all other requirements satisfactorily, your final grades are determined by your final project</a:t>
            </a:r>
          </a:p>
          <a:p>
            <a:pPr lvl="1"/>
            <a:r>
              <a:rPr lang="en-US" dirty="0"/>
              <a:t>A+:  Your project is close to be published in top venues </a:t>
            </a:r>
          </a:p>
          <a:p>
            <a:pPr lvl="1"/>
            <a:r>
              <a:rPr lang="en-US" dirty="0"/>
              <a:t>A: I’m happy to use your project as model projects in the future</a:t>
            </a:r>
          </a:p>
          <a:p>
            <a:pPr lvl="1"/>
            <a:r>
              <a:rPr lang="en-US" dirty="0"/>
              <a:t>A-: Overall good but might be better (in reports/presentation/approaches/…)</a:t>
            </a:r>
          </a:p>
          <a:p>
            <a:pPr lvl="1"/>
            <a:r>
              <a:rPr lang="en-US" dirty="0"/>
              <a:t>B+ or lower: There are more significant flaws in the project (e.g., not well-motivated problems, major issues in result interpretation/explanation,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Your final grades will be decreased from the above for missing reviews / homework issues / non-participation using the grading break-up in the syllabus</a:t>
            </a:r>
          </a:p>
          <a:p>
            <a:pPr lvl="1"/>
            <a:r>
              <a:rPr lang="en-US" dirty="0"/>
              <a:t>Follow the standard mapping (&gt;93%: A, 90-93%: A-, … )</a:t>
            </a:r>
          </a:p>
        </p:txBody>
      </p:sp>
    </p:spTree>
    <p:extLst>
      <p:ext uri="{BB962C8B-B14F-4D97-AF65-F5344CB8AC3E}">
        <p14:creationId xmlns:p14="http://schemas.microsoft.com/office/powerpoint/2010/main" val="2975678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A981-14B9-FC4A-9DAD-60E33A26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50468-4085-F34D-8F4D-CEE16C7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submit the peer review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43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24</a:t>
            </a:r>
            <a:br>
              <a:rPr lang="en-US" sz="4000" dirty="0"/>
            </a:br>
            <a:r>
              <a:rPr lang="en-US" sz="4000" dirty="0"/>
              <a:t>Course Wrap-up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2607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Human-in-the-Loop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7287"/>
            <a:ext cx="11128513" cy="5040124"/>
          </a:xfrm>
        </p:spPr>
        <p:txBody>
          <a:bodyPr>
            <a:normAutofit/>
          </a:bodyPr>
          <a:lstStyle/>
          <a:p>
            <a:r>
              <a:rPr lang="en-US" sz="2400" dirty="0"/>
              <a:t>Study the design and analysis of human-in-the-loop computation.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 </a:t>
            </a:r>
            <a:r>
              <a:rPr lang="en-US" sz="2400" strike="sngStrike" dirty="0"/>
              <a:t>Will cover</a:t>
            </a:r>
            <a:r>
              <a:rPr lang="en-US" sz="2400" dirty="0"/>
              <a:t> Covered research papers from a wide spectrum of research fields, including machine learning, economics</a:t>
            </a:r>
          </a:p>
          <a:p>
            <a:r>
              <a:rPr lang="en-US" sz="2400" dirty="0"/>
              <a:t> Explore more? Google scholar, conferences on where the papers you read are from</a:t>
            </a:r>
          </a:p>
          <a:p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D105BA-9E40-D34D-85DA-D3259CD52DCF}"/>
              </a:ext>
            </a:extLst>
          </p:cNvPr>
          <p:cNvSpPr/>
          <p:nvPr/>
        </p:nvSpPr>
        <p:spPr>
          <a:xfrm>
            <a:off x="3305347" y="2190941"/>
            <a:ext cx="2837739" cy="1201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sz="1600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650033-8EA4-D242-91F5-37A1C94D46DF}"/>
              </a:ext>
            </a:extLst>
          </p:cNvPr>
          <p:cNvSpPr/>
          <p:nvPr/>
        </p:nvSpPr>
        <p:spPr>
          <a:xfrm>
            <a:off x="3305347" y="3573206"/>
            <a:ext cx="2837739" cy="1201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Humans are “Humans”:</a:t>
            </a:r>
          </a:p>
          <a:p>
            <a:r>
              <a:rPr lang="en-US" b="1" dirty="0"/>
              <a:t>Incentive design</a:t>
            </a:r>
          </a:p>
          <a:p>
            <a:r>
              <a:rPr lang="en-US" sz="1600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B82AF4-5DD4-8D43-BF8F-4467688768C3}"/>
              </a:ext>
            </a:extLst>
          </p:cNvPr>
          <p:cNvSpPr/>
          <p:nvPr/>
        </p:nvSpPr>
        <p:spPr>
          <a:xfrm>
            <a:off x="6563266" y="2190940"/>
            <a:ext cx="3062626" cy="1201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Practical challenges:</a:t>
            </a:r>
          </a:p>
          <a:p>
            <a:r>
              <a:rPr lang="en-US" b="1" dirty="0"/>
              <a:t>Complex tasks and teams</a:t>
            </a:r>
          </a:p>
          <a:p>
            <a:r>
              <a:rPr lang="en-US" sz="1600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EB10DBE-F95C-A14A-B352-B7C7A719DD14}"/>
              </a:ext>
            </a:extLst>
          </p:cNvPr>
          <p:cNvSpPr/>
          <p:nvPr/>
        </p:nvSpPr>
        <p:spPr>
          <a:xfrm>
            <a:off x="6560960" y="3568821"/>
            <a:ext cx="3062626" cy="1201687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Selected recent topics:</a:t>
            </a:r>
          </a:p>
          <a:p>
            <a:r>
              <a:rPr lang="en-US" sz="1600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4C892A-D483-824B-A3B3-BD5A6FA97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736" y="2160947"/>
            <a:ext cx="1690737" cy="25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0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C60B-1B6E-7D42-9A57-B2E6B021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between Human and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EBCFE-D5A8-4F45-A88E-0C613ACF4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AI learns from humans</a:t>
            </a:r>
          </a:p>
          <a:p>
            <a:pPr lvl="1"/>
            <a:r>
              <a:rPr lang="en-US" dirty="0"/>
              <a:t>Label aggregation</a:t>
            </a:r>
          </a:p>
          <a:p>
            <a:pPr lvl="1"/>
            <a:r>
              <a:rPr lang="en-US" dirty="0"/>
              <a:t>Incentive design</a:t>
            </a:r>
          </a:p>
          <a:p>
            <a:pPr lvl="1"/>
            <a:r>
              <a:rPr lang="en-US" dirty="0"/>
              <a:t>Biases input</a:t>
            </a:r>
          </a:p>
          <a:p>
            <a:pPr lvl="1"/>
            <a:endParaRPr lang="en-US" dirty="0"/>
          </a:p>
          <a:p>
            <a:r>
              <a:rPr lang="en-US" dirty="0"/>
              <a:t>How AI impacts humans</a:t>
            </a:r>
          </a:p>
          <a:p>
            <a:pPr lvl="1"/>
            <a:r>
              <a:rPr lang="en-US" dirty="0"/>
              <a:t>Fairness</a:t>
            </a:r>
          </a:p>
          <a:p>
            <a:pPr lvl="1"/>
            <a:r>
              <a:rPr lang="en-US" dirty="0"/>
              <a:t>Transparency</a:t>
            </a:r>
          </a:p>
          <a:p>
            <a:pPr lvl="1"/>
            <a:r>
              <a:rPr lang="en-US" dirty="0"/>
              <a:t>Strategic manipulation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1FE56D-07E5-D94A-A564-C46B44BA5D19}"/>
              </a:ext>
            </a:extLst>
          </p:cNvPr>
          <p:cNvSpPr/>
          <p:nvPr/>
        </p:nvSpPr>
        <p:spPr>
          <a:xfrm>
            <a:off x="6455412" y="1879242"/>
            <a:ext cx="2747581" cy="1318303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ML/AI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0ADC69C-D28D-E448-BA9B-C6F38CEDFA70}"/>
              </a:ext>
            </a:extLst>
          </p:cNvPr>
          <p:cNvSpPr/>
          <p:nvPr/>
        </p:nvSpPr>
        <p:spPr>
          <a:xfrm>
            <a:off x="6455413" y="4717622"/>
            <a:ext cx="2747581" cy="1340193"/>
          </a:xfrm>
          <a:prstGeom prst="ellipse">
            <a:avLst/>
          </a:prstGeom>
          <a:solidFill>
            <a:srgbClr val="FFFB99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Human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42AF16D0-9025-B94A-8D5A-9EA934ABF01B}"/>
              </a:ext>
            </a:extLst>
          </p:cNvPr>
          <p:cNvSpPr/>
          <p:nvPr/>
        </p:nvSpPr>
        <p:spPr>
          <a:xfrm flipH="1">
            <a:off x="8142238" y="3265013"/>
            <a:ext cx="626534" cy="13851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urved Right Arrow 6">
            <a:extLst>
              <a:ext uri="{FF2B5EF4-FFF2-40B4-BE49-F238E27FC236}">
                <a16:creationId xmlns:a16="http://schemas.microsoft.com/office/drawing/2014/main" id="{2A0DE7A9-5BD3-F540-9A76-00D2E9344A1A}"/>
              </a:ext>
            </a:extLst>
          </p:cNvPr>
          <p:cNvSpPr/>
          <p:nvPr/>
        </p:nvSpPr>
        <p:spPr>
          <a:xfrm rot="10800000" flipH="1">
            <a:off x="7038659" y="3233777"/>
            <a:ext cx="626534" cy="13851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04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FA11-DA33-EF43-8C19-8AD04C7E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Human-AI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48EF9-A0CA-2941-B578-630270C47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54" y="1825625"/>
            <a:ext cx="5944263" cy="4351338"/>
          </a:xfrm>
        </p:spPr>
        <p:txBody>
          <a:bodyPr/>
          <a:lstStyle/>
          <a:p>
            <a:r>
              <a:rPr lang="en-US" dirty="0"/>
              <a:t>What </a:t>
            </a:r>
            <a:r>
              <a:rPr lang="en-US" dirty="0">
                <a:solidFill>
                  <a:schemeClr val="accent1"/>
                </a:solidFill>
              </a:rPr>
              <a:t>can</a:t>
            </a:r>
            <a:r>
              <a:rPr lang="en-US" dirty="0"/>
              <a:t> AI do =&gt; What </a:t>
            </a:r>
            <a:r>
              <a:rPr lang="en-US" dirty="0">
                <a:solidFill>
                  <a:schemeClr val="accent1"/>
                </a:solidFill>
              </a:rPr>
              <a:t>should</a:t>
            </a:r>
            <a:r>
              <a:rPr lang="en-US" dirty="0"/>
              <a:t> AI 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BF8FC-AF63-C642-B423-99DFACF7C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70" y="2691220"/>
            <a:ext cx="3950319" cy="348574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35122E-1940-A64C-B0E7-79576D82040B}"/>
              </a:ext>
            </a:extLst>
          </p:cNvPr>
          <p:cNvSpPr txBox="1">
            <a:spLocks/>
          </p:cNvSpPr>
          <p:nvPr/>
        </p:nvSpPr>
        <p:spPr>
          <a:xfrm>
            <a:off x="6708662" y="1825625"/>
            <a:ext cx="4736481" cy="4534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Human-in-the-Loop</a:t>
            </a:r>
            <a:br>
              <a:rPr lang="en-US" dirty="0"/>
            </a:b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1AA31A-17C4-A146-856D-A8580DD1D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726" y="2228671"/>
            <a:ext cx="2718833" cy="12003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5C12B3-CDC8-E34E-98F9-B8E0A79054D4}"/>
              </a:ext>
            </a:extLst>
          </p:cNvPr>
          <p:cNvSpPr txBox="1"/>
          <p:nvPr/>
        </p:nvSpPr>
        <p:spPr>
          <a:xfrm>
            <a:off x="6442399" y="3475466"/>
            <a:ext cx="54586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Model human behavior in computation</a:t>
            </a:r>
          </a:p>
          <a:p>
            <a:pPr lvl="1"/>
            <a:r>
              <a:rPr lang="en-US" dirty="0"/>
              <a:t>Design AI/ML that account for human behavior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BB146B8-CE25-1442-9640-FA38B6E34906}"/>
              </a:ext>
            </a:extLst>
          </p:cNvPr>
          <p:cNvSpPr txBox="1">
            <a:spLocks/>
          </p:cNvSpPr>
          <p:nvPr/>
        </p:nvSpPr>
        <p:spPr>
          <a:xfrm>
            <a:off x="6757744" y="4263418"/>
            <a:ext cx="4736481" cy="4534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Machine-in-the-Loop</a:t>
            </a:r>
            <a:br>
              <a:rPr lang="en-US" dirty="0"/>
            </a:b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DE57E1-FCAF-8A49-869F-D8A810275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680" y="4675795"/>
            <a:ext cx="2618518" cy="1267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F0ECAF-0491-5947-AAC8-8D121D425CA7}"/>
              </a:ext>
            </a:extLst>
          </p:cNvPr>
          <p:cNvSpPr txBox="1"/>
          <p:nvPr/>
        </p:nvSpPr>
        <p:spPr>
          <a:xfrm>
            <a:off x="6491481" y="5988734"/>
            <a:ext cx="6100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Model how humans model AI </a:t>
            </a:r>
          </a:p>
          <a:p>
            <a:pPr lvl="1"/>
            <a:r>
              <a:rPr lang="en-US" dirty="0"/>
              <a:t>Design AI/ML that account for humans’ mental models </a:t>
            </a:r>
          </a:p>
        </p:txBody>
      </p:sp>
    </p:spTree>
    <p:extLst>
      <p:ext uri="{BB962C8B-B14F-4D97-AF65-F5344CB8AC3E}">
        <p14:creationId xmlns:p14="http://schemas.microsoft.com/office/powerpoint/2010/main" val="231686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2" grpId="0"/>
      <p:bldP spid="15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41125</TotalTime>
  <Words>838</Words>
  <Application>Microsoft Macintosh PowerPoint</Application>
  <PresentationFormat>Widescreen</PresentationFormat>
  <Paragraphs>128</Paragraphs>
  <Slides>13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1_Office Theme</vt:lpstr>
      <vt:lpstr>Custom Design</vt:lpstr>
      <vt:lpstr>Logistics: Project</vt:lpstr>
      <vt:lpstr>Logistics: Project</vt:lpstr>
      <vt:lpstr>Assignment 4 </vt:lpstr>
      <vt:lpstr>Reminder on The Grades (Copied from Lecture 1)</vt:lpstr>
      <vt:lpstr>Peer Review</vt:lpstr>
      <vt:lpstr>Lecture 24 Course Wrap-up</vt:lpstr>
      <vt:lpstr>Human-in-the-Loop Computation</vt:lpstr>
      <vt:lpstr>Interactions between Human and AI</vt:lpstr>
      <vt:lpstr>Human-AI Collaboration</vt:lpstr>
      <vt:lpstr>Opportunities and Challenges For  AI/ML + Humans/Society</vt:lpstr>
      <vt:lpstr>Opportunities and Challenges For  AI/ML + Humans/Society</vt:lpstr>
      <vt:lpstr>Human-Centered Machine Learning</vt:lpstr>
      <vt:lpstr>Opportunities and Challenges For  AI/ML + Humans/Society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4959</cp:revision>
  <cp:lastPrinted>2019-11-04T21:16:07Z</cp:lastPrinted>
  <dcterms:created xsi:type="dcterms:W3CDTF">2017-08-24T15:35:37Z</dcterms:created>
  <dcterms:modified xsi:type="dcterms:W3CDTF">2022-11-30T00:24:15Z</dcterms:modified>
</cp:coreProperties>
</file>